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3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977"/>
    <p:restoredTop sz="94733"/>
  </p:normalViewPr>
  <p:slideViewPr>
    <p:cSldViewPr snapToGrid="0">
      <p:cViewPr>
        <p:scale>
          <a:sx n="118" d="100"/>
          <a:sy n="118" d="100"/>
        </p:scale>
        <p:origin x="200" y="-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6407F-FEC4-8A45-8797-E4E8BA364C05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877FD-199A-DF4B-93A2-7F85A220E4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492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77FD-199A-DF4B-93A2-7F85A220E4E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11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B18DA-300C-EB49-934E-ADEABC5D1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7E718B-DA6F-954C-8468-E244D42A5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838DB-241B-1F44-AEEC-F07200569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19A3B-2A07-0F4F-9087-8DE75E47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CDD5C-C2CB-BF43-9F35-F1E1F717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7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A73C-8C91-AD4C-AD31-002B0760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CE9D7-9D61-8B4B-88B2-B7FB99537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85689-6A90-8149-B041-529CBA03A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56F71-CE7F-5940-8D88-0B14911E1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05F38-BFAB-7541-80E1-70BD80CB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970F-4460-B047-A3BD-16B34CA25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9A20D-6E37-5A40-8128-EA984A94B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7F00C-9E36-F045-97F3-32BBF236F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108E7-9063-424A-8336-376BD131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6275D-6B43-D74C-88D2-93CD3478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73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0FD61-9FF8-7B49-AF21-B7916F917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29172-5D2E-7A47-A484-7D773EEF3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9D7C0-056C-5448-BB7A-61DCC1339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3D884-D75C-BE4B-ACA9-2DB37B76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1D383-D58D-214E-BFA5-71375D1E8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7BF26-6E23-2E46-A0A2-5C7EC003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46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D47AB-E6E0-E547-A58A-E571C0C9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C0A47-FF2F-B74B-871C-D9102A524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AF77EA-839E-EE4D-A6AB-EAC60C834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BF636-0515-CC4B-B6DA-639F33BAA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C6CDE8-8BBD-D546-98A8-BCD35F72F5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974658-CF25-3E4A-B0CF-60D6C981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F630BE-E8B6-5D40-916D-5B5DCAA1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5D37DA-316A-9649-A1FD-1BECCFFD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8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7C1A1-510A-5D4D-B744-AB5A2FD5A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F18322-1893-E04F-8FD4-54E5B2DF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6FFD0-7388-3B44-A3BA-E931D2995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FADC8-C965-6A4A-8F83-7502EBB6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127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45142-BDE0-D84B-B015-0D9A6F4E2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ABB3AF-A583-B749-8C98-12FA6617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2DD45-4C5C-5C43-A093-F000CB70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44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62D5-0906-8A48-8550-9E3D508C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689B3-8D52-AE41-BB7A-187B5B1B7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33461-785D-E144-9045-ADA3715ED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968B9-4407-784E-B6C3-925B4B85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7B676-E49B-EE4A-867D-DE115C85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E724F-2717-9042-8328-6CC2C120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71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4FDE8-1462-3F4D-8995-7CC1803BD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45716-311A-4045-8288-3205C51BDB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03341-0DCF-6643-8488-8D8282AD3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53AC1F-E917-9D4F-BDCE-8E2A07E2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8C142-A488-D841-8CFD-3FF97B77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BB574-F687-1C4D-9C45-B24516B42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44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C4CA-DA42-5545-AE85-833ECD795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31694-6991-CA42-ADBD-87D1330BB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495E3-12AC-C145-8701-85ADC4218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21481-7763-4448-B714-AB457551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63D2F-0279-2541-8FAC-607D386B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81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F5E268-4C08-A54B-97CA-4DABE0A3E4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B7FAF-9769-3842-A0F3-4045CE986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DD08C-8EA2-144E-8E89-086D09AFE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40494-2BF7-064C-8B18-AF2F7FF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F1CC0-5A30-C34D-80DA-D0AB6175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78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34BF24-3E28-1447-B942-CBCB9E33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1ADAC-DEE6-E945-BD94-DB0087292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DBD66-6294-EF47-BF8F-DBD352BE8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E2FEE-43BA-C64E-B59A-9C9F9A75EDB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F6FFC-AA4B-284F-9708-B8F491580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45456-1043-B940-9128-E7FF986C7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EB416-AB5B-4447-A25A-D365093137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41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ACF0A-010A-4F18-A8EF-9FF3B08A75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A6DE2A-4A83-4FBC-B18B-83F417E4BC55}" type="slidenum">
              <a:rPr lang="en-GB" alt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altLang="en-US"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7B661F9-3F5B-48FA-90CF-FF4C8A81C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568651"/>
              </p:ext>
            </p:extLst>
          </p:nvPr>
        </p:nvGraphicFramePr>
        <p:xfrm>
          <a:off x="129708" y="192400"/>
          <a:ext cx="11932583" cy="6535856"/>
        </p:xfrm>
        <a:graphic>
          <a:graphicData uri="http://schemas.openxmlformats.org/drawingml/2006/table">
            <a:tbl>
              <a:tblPr firstRow="1" firstCol="1" bandRow="1"/>
              <a:tblGrid>
                <a:gridCol w="634179">
                  <a:extLst>
                    <a:ext uri="{9D8B030D-6E8A-4147-A177-3AD203B41FA5}">
                      <a16:colId xmlns:a16="http://schemas.microsoft.com/office/drawing/2014/main" val="2274347864"/>
                    </a:ext>
                  </a:extLst>
                </a:gridCol>
                <a:gridCol w="1019932">
                  <a:extLst>
                    <a:ext uri="{9D8B030D-6E8A-4147-A177-3AD203B41FA5}">
                      <a16:colId xmlns:a16="http://schemas.microsoft.com/office/drawing/2014/main" val="510410897"/>
                    </a:ext>
                  </a:extLst>
                </a:gridCol>
                <a:gridCol w="943338">
                  <a:extLst>
                    <a:ext uri="{9D8B030D-6E8A-4147-A177-3AD203B41FA5}">
                      <a16:colId xmlns:a16="http://schemas.microsoft.com/office/drawing/2014/main" val="2527446772"/>
                    </a:ext>
                  </a:extLst>
                </a:gridCol>
                <a:gridCol w="1319795">
                  <a:extLst>
                    <a:ext uri="{9D8B030D-6E8A-4147-A177-3AD203B41FA5}">
                      <a16:colId xmlns:a16="http://schemas.microsoft.com/office/drawing/2014/main" val="3145336162"/>
                    </a:ext>
                  </a:extLst>
                </a:gridCol>
                <a:gridCol w="1131567">
                  <a:extLst>
                    <a:ext uri="{9D8B030D-6E8A-4147-A177-3AD203B41FA5}">
                      <a16:colId xmlns:a16="http://schemas.microsoft.com/office/drawing/2014/main" val="3362481884"/>
                    </a:ext>
                  </a:extLst>
                </a:gridCol>
                <a:gridCol w="1131567">
                  <a:extLst>
                    <a:ext uri="{9D8B030D-6E8A-4147-A177-3AD203B41FA5}">
                      <a16:colId xmlns:a16="http://schemas.microsoft.com/office/drawing/2014/main" val="56451070"/>
                    </a:ext>
                  </a:extLst>
                </a:gridCol>
                <a:gridCol w="1131567">
                  <a:extLst>
                    <a:ext uri="{9D8B030D-6E8A-4147-A177-3AD203B41FA5}">
                      <a16:colId xmlns:a16="http://schemas.microsoft.com/office/drawing/2014/main" val="1222401132"/>
                    </a:ext>
                  </a:extLst>
                </a:gridCol>
                <a:gridCol w="1131567">
                  <a:extLst>
                    <a:ext uri="{9D8B030D-6E8A-4147-A177-3AD203B41FA5}">
                      <a16:colId xmlns:a16="http://schemas.microsoft.com/office/drawing/2014/main" val="3491422546"/>
                    </a:ext>
                  </a:extLst>
                </a:gridCol>
                <a:gridCol w="1225937">
                  <a:extLst>
                    <a:ext uri="{9D8B030D-6E8A-4147-A177-3AD203B41FA5}">
                      <a16:colId xmlns:a16="http://schemas.microsoft.com/office/drawing/2014/main" val="8851700"/>
                    </a:ext>
                  </a:extLst>
                </a:gridCol>
                <a:gridCol w="1131567">
                  <a:extLst>
                    <a:ext uri="{9D8B030D-6E8A-4147-A177-3AD203B41FA5}">
                      <a16:colId xmlns:a16="http://schemas.microsoft.com/office/drawing/2014/main" val="2569817491"/>
                    </a:ext>
                  </a:extLst>
                </a:gridCol>
                <a:gridCol w="1131567">
                  <a:extLst>
                    <a:ext uri="{9D8B030D-6E8A-4147-A177-3AD203B41FA5}">
                      <a16:colId xmlns:a16="http://schemas.microsoft.com/office/drawing/2014/main" val="3134714814"/>
                    </a:ext>
                  </a:extLst>
                </a:gridCol>
              </a:tblGrid>
              <a:tr h="438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7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2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1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b="1" kern="12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906716"/>
                  </a:ext>
                </a:extLst>
              </a:tr>
              <a:tr h="438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7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Science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 / Geography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Art/ DT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Computing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Music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 </a:t>
                      </a: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kern="12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20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PSHE/ RSE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b="1" kern="120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9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927994"/>
                  </a:ext>
                </a:extLst>
              </a:tr>
              <a:tr h="84092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Autumn</a:t>
                      </a:r>
                      <a:endParaRPr lang="en-GB" sz="9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Decoding, Fluency, Retrieval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kern="12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r>
                        <a:rPr lang="en-GB" sz="700" kern="12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:Poetry</a:t>
                      </a:r>
                      <a:r>
                        <a:rPr lang="en-GB" sz="700" kern="12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Instructions, Creating 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700" kern="12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arratives </a:t>
                      </a: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and Place Value 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(0– 100)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Addition and Subtraction 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Biology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Plant growth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Geography: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 mappers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700" b="1" i="0" u="none" strike="noStrike" kern="1200" noProof="0" dirty="0">
                          <a:solidFill>
                            <a:srgbClr val="052264"/>
                          </a:solidFill>
                          <a:effectLst/>
                          <a:latin typeface="Century Gothic"/>
                        </a:rPr>
                        <a:t>Art: </a:t>
                      </a:r>
                      <a:r>
                        <a:rPr lang="en-GB" sz="700" b="0" i="0" u="none" strike="noStrike" kern="1200" noProof="0" dirty="0">
                          <a:solidFill>
                            <a:srgbClr val="052264"/>
                          </a:solidFill>
                          <a:effectLst/>
                          <a:latin typeface="Century Gothic"/>
                        </a:rPr>
                        <a:t>Our school</a:t>
                      </a:r>
                      <a:endParaRPr lang="en-US" dirty="0"/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iProgram1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iSearch</a:t>
                      </a: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iAnimate</a:t>
                      </a: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 is religion in our community?: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Hands, Feet, Heart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Tennis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Gymnastics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RSE &amp; Keeping Safe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794340"/>
                  </a:ext>
                </a:extLst>
              </a:tr>
              <a:tr h="8409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Decoding, Fluency, Retrieval 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Personal narratives, developing punctuation,  letters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Multiplication and Division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Biology: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Needs of an animal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kern="12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</a:t>
                      </a:r>
                      <a:r>
                        <a:rPr lang="en-GB" sz="700" kern="12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Local history, community and family</a:t>
                      </a:r>
                      <a:endParaRPr lang="en-GB" sz="700" b="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DT: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Salads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Judaism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 HO HO!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Netball, Music and Movement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514647"/>
                  </a:ext>
                </a:extLst>
              </a:tr>
              <a:tr h="84092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Spring</a:t>
                      </a:r>
                      <a:endParaRPr lang="en-GB" sz="9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Vocabulary, Fluency, Retrieval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Persuasion, To entertain, Real life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Fractions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Word problems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Chemistry: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of materials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Geography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Hot and cold deserts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Art: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Colour and Tone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iAnimate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iPublish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iBlog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Christianity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wanna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play in a band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Ball Skills, Gymnastics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Healthy Lifestyles &amp; Mental and Emotional Health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995992"/>
                  </a:ext>
                </a:extLst>
              </a:tr>
              <a:tr h="8409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Vocabulary, Fluency, Retrieval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kern="12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Instructions,  Fact files, Inventing Narratives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Money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Geometry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Biology: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Living things and their habitats </a:t>
                      </a:r>
                      <a:endParaRPr lang="en-GB" sz="700" b="1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History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: Great Fire of London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DT: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Wheels &amp; Axels 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b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Christianity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Zootime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Rugbyl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Dance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634358"/>
                  </a:ext>
                </a:extLst>
              </a:tr>
              <a:tr h="13199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Summer</a:t>
                      </a:r>
                      <a:endParaRPr lang="en-GB" sz="9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8" marR="591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Vocabulary, Fluency, Retrieval, Inference 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Developing Descriptions, Recounts, Developing vocabulary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Measurement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Chemistry: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Solids, liquids and gases 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Geography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Rivers, seas and Oceans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Water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iBlog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iDo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Mail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iProgram2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Hindu </a:t>
                      </a: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Dhama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Friendship song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Dodgeball, Athletics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Living in the Wider World &amp; Mental and Emotional Health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225892"/>
                  </a:ext>
                </a:extLst>
              </a:tr>
              <a:tr h="8409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Vocabulary, Fluency, Retrieval, Inference </a:t>
                      </a:r>
                      <a:r>
                        <a:rPr lang="en-GB" sz="700" kern="12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Writing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To inform, Narrative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3D Shapes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Consolidation and review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History: 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Explorers; Sacagawea &amp; Michael Collins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b="1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DT</a:t>
                      </a: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/>
                          <a:ea typeface="Calibri" panose="020F0502020204030204" pitchFamily="34" charset="0"/>
                          <a:cs typeface="Times New Roman"/>
                        </a:rPr>
                        <a:t>: Glove puppets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 b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Hindu </a:t>
                      </a:r>
                      <a:r>
                        <a:rPr lang="en-GB" sz="700" dirty="0" err="1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Dhama</a:t>
                      </a:r>
                      <a:endParaRPr lang="en-GB" sz="700" dirty="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Reflect, Rewind and Replay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GB" sz="700" dirty="0">
                          <a:solidFill>
                            <a:srgbClr val="052264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Ball Games, Athletics </a:t>
                      </a: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endParaRPr lang="en-GB" sz="700">
                        <a:solidFill>
                          <a:srgbClr val="052264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44" marR="591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571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579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a4fffc-081d-4ba6-8a2f-130837a99b69">
      <Terms xmlns="http://schemas.microsoft.com/office/infopath/2007/PartnerControls"/>
    </lcf76f155ced4ddcb4097134ff3c332f>
    <TaxCatchAll xmlns="89166a92-c447-4238-ad2b-b80a09db184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2F1513B298C45A3F4870C0B85BCB2" ma:contentTypeVersion="20" ma:contentTypeDescription="Create a new document." ma:contentTypeScope="" ma:versionID="bfce6fc568107c35d2ce985e3e508962">
  <xsd:schema xmlns:xsd="http://www.w3.org/2001/XMLSchema" xmlns:xs="http://www.w3.org/2001/XMLSchema" xmlns:p="http://schemas.microsoft.com/office/2006/metadata/properties" xmlns:ns2="89166a92-c447-4238-ad2b-b80a09db1840" xmlns:ns3="38a4fffc-081d-4ba6-8a2f-130837a99b69" targetNamespace="http://schemas.microsoft.com/office/2006/metadata/properties" ma:root="true" ma:fieldsID="00940f6e000c6c2e71d71677a3d2dfeb" ns2:_="" ns3:_="">
    <xsd:import namespace="89166a92-c447-4238-ad2b-b80a09db1840"/>
    <xsd:import namespace="38a4fffc-081d-4ba6-8a2f-130837a99b6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66a92-c447-4238-ad2b-b80a09db184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5" nillable="true" ma:displayName="Taxonomy Catch All Column" ma:hidden="true" ma:list="{4f7030e8-5c3a-470d-92b5-18970de508d3}" ma:internalName="TaxCatchAll" ma:showField="CatchAllData" ma:web="89166a92-c447-4238-ad2b-b80a09db18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a4fffc-081d-4ba6-8a2f-130837a99b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d8a82b2d-4f5d-419a-9469-8dcd689070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FD5FFB-15FC-4582-A68B-32C37BEB64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B9F576-90C8-462F-830A-BC509C37E7B4}">
  <ds:schemaRefs>
    <ds:schemaRef ds:uri="38a4fffc-081d-4ba6-8a2f-130837a99b69"/>
    <ds:schemaRef ds:uri="89166a92-c447-4238-ad2b-b80a09db184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9C0BDD6-BA3E-445E-B6F3-6A0CF7B45DF2}">
  <ds:schemaRefs>
    <ds:schemaRef ds:uri="38a4fffc-081d-4ba6-8a2f-130837a99b69"/>
    <ds:schemaRef ds:uri="89166a92-c447-4238-ad2b-b80a09db18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335</Words>
  <Application>Microsoft Macintosh PowerPoint</Application>
  <PresentationFormat>Widescreen</PresentationFormat>
  <Paragraphs>115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Courtney Vendramin</dc:creator>
  <cp:lastModifiedBy>Megan Ozbourne (U1972402)</cp:lastModifiedBy>
  <cp:revision>5</cp:revision>
  <dcterms:created xsi:type="dcterms:W3CDTF">2021-08-16T14:12:01Z</dcterms:created>
  <dcterms:modified xsi:type="dcterms:W3CDTF">2026-09-01T18:35:32Z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0x0101006FD2F1513B298C45A3F4870C0B85BCB2</vt:lpwstr>
  </property>
  <property fmtid="{D5CDD505-2E9C-101B-9397-08002B2CF9AE}" pid="3" name="MediaServiceImageTags">
    <vt:lpwstr/>
  </property>
</Properties>
</file>